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542" r:id="rId2"/>
    <p:sldId id="543" r:id="rId3"/>
    <p:sldId id="582" r:id="rId4"/>
    <p:sldId id="581" r:id="rId5"/>
    <p:sldId id="526" r:id="rId6"/>
    <p:sldId id="529" r:id="rId7"/>
    <p:sldId id="585" r:id="rId8"/>
    <p:sldId id="586" r:id="rId9"/>
    <p:sldId id="587" r:id="rId10"/>
    <p:sldId id="583" r:id="rId11"/>
    <p:sldId id="600" r:id="rId12"/>
    <p:sldId id="560" r:id="rId13"/>
    <p:sldId id="605" r:id="rId14"/>
    <p:sldId id="590" r:id="rId15"/>
    <p:sldId id="591" r:id="rId16"/>
    <p:sldId id="592" r:id="rId17"/>
    <p:sldId id="601" r:id="rId18"/>
    <p:sldId id="595" r:id="rId19"/>
    <p:sldId id="603" r:id="rId20"/>
    <p:sldId id="602" r:id="rId21"/>
    <p:sldId id="613" r:id="rId22"/>
    <p:sldId id="599" r:id="rId23"/>
    <p:sldId id="606" r:id="rId24"/>
    <p:sldId id="608" r:id="rId25"/>
    <p:sldId id="609" r:id="rId26"/>
    <p:sldId id="611" r:id="rId27"/>
    <p:sldId id="612" r:id="rId28"/>
    <p:sldId id="615" r:id="rId29"/>
    <p:sldId id="618" r:id="rId30"/>
    <p:sldId id="622" r:id="rId31"/>
    <p:sldId id="624" r:id="rId32"/>
    <p:sldId id="62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lie Brown" initials="OB" lastIdx="4" clrIdx="0">
    <p:extLst>
      <p:ext uri="{19B8F6BF-5375-455C-9EA6-DF929625EA0E}">
        <p15:presenceInfo xmlns:p15="http://schemas.microsoft.com/office/powerpoint/2012/main" userId="S::raw792@qmul.ac.uk::9f52e2ca-64fa-40cb-9a87-80f1eb5bd610" providerId="AD"/>
      </p:ext>
    </p:extLst>
  </p:cmAuthor>
  <p:cmAuthor id="2" name="Emma Sutton" initials="ES" lastIdx="1" clrIdx="1">
    <p:extLst>
      <p:ext uri="{19B8F6BF-5375-455C-9EA6-DF929625EA0E}">
        <p15:presenceInfo xmlns:p15="http://schemas.microsoft.com/office/powerpoint/2012/main" userId="Emma Sutt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559F"/>
    <a:srgbClr val="B4C7E7"/>
    <a:srgbClr val="FFF3D9"/>
    <a:srgbClr val="F9DEB5"/>
    <a:srgbClr val="FFFFFF"/>
    <a:srgbClr val="000000"/>
    <a:srgbClr val="FEF3D9"/>
    <a:srgbClr val="CCCCFF"/>
    <a:srgbClr val="0099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85" autoAdjust="0"/>
    <p:restoredTop sz="94582"/>
  </p:normalViewPr>
  <p:slideViewPr>
    <p:cSldViewPr snapToGrid="0">
      <p:cViewPr varScale="1">
        <p:scale>
          <a:sx n="78" d="100"/>
          <a:sy n="78" d="100"/>
        </p:scale>
        <p:origin x="629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5A74C-82B8-45CB-A181-67E1021AA297}" type="datetimeFigureOut">
              <a:rPr lang="en-GB" smtClean="0"/>
              <a:t>05/04/2020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D7892-F941-48BA-8CB8-E7BD56F9B4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73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067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4801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562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801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539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775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908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64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289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699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AD7892-F941-48BA-8CB8-E7BD56F9B4E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032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0BAFD-80CF-4335-B532-53A0BE8E4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D187E-FA27-498A-B829-21691EDDC1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48FE6-DFB7-431B-BBD0-E14D518F3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05/04/2020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02D22D-33A4-4211-BBB1-8AEF59A26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5F442-0699-4139-B1B0-65F0E36AF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03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DBD9A-087B-41FA-8FFE-51CAE170F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29EC9D-9DCA-456C-881F-C8294A5F9A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494AA-7A30-4F2F-8447-44A6C1C0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05/04/2020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1D303-B733-4BB3-8AE1-1119474D2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2AA79-1AA5-49F9-A7DC-B1637E03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42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F6E3CF-437C-463B-B00A-1247613C0E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DC838-A967-4B62-A4C3-A6A39BE5EE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94485-88DA-45EF-B2F9-15E543A74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05/04/2020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94295-20E6-4400-A490-EAFF7B0AB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062515-33E8-40BC-A5C9-D8BFDED0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D5EDE-F7F7-43CB-9667-BB82988E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1F58E-441E-41DD-AB7C-2F265A5C8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B9A38-9AF2-40B6-9C98-B797C4DB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05/04/2020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AE0B1-8B7F-4433-8609-6F67428BF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4DAFB-D2C3-483C-B618-8FAE43C5F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F0D2F-B388-444B-87D3-AB080F17F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C6F09-4A3E-4627-9CC2-F1120AEA4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035EF-DC95-40CC-B5C2-224AC4F66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05/04/2020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42CCC-840B-48CF-A417-3DFAEAA82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BF9ACF-7E00-4CC9-B9AB-458A94BA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842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DCB79-7F08-416C-8272-E4B9A8A59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161E65-089B-420A-921C-C9E652EBB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F0A5B6-0B51-4C62-93D1-D1B1B2ACF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13CF0-F508-47E1-AA1A-4E0D3A0D2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05/04/2020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C49AA0-0BA7-4D3E-9CEF-86B5F542C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6DC6E-ABAD-4E71-AD56-DA01D2FA7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48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579E5-033F-4A81-800A-F88A37F91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87886-A5D0-4057-B957-EB36F4433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A172E-54E1-4999-B21D-61C6E5EF9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996106-8557-4183-AD73-A3EF4BDEC5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BB3F52-E52C-4511-BE69-E335DC6C31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06359B-CEBF-445B-9B6A-5CFA47409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05/04/2020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3468C7-1B5F-4D8D-9B7C-472B4234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D824AC-040A-4FA1-B4DB-65ECB72FA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061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B7AA-86A7-4113-8D7C-A0DC20504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D5971-37DE-453D-B526-A74C5BFC4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05/04/2020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100FC-038A-4999-94F0-B98EE5535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6F0DC8-DED9-44E4-BED6-187C9472A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76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B87DEF-266E-4E7D-A602-1CEFCA277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05/04/2020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D321B7-4B2D-4CB9-B741-8F55661D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14F53-2A3C-4806-AF31-AD54CE05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5373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4CC5-0AD5-4028-B87D-A89B134B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3616C-9D86-477A-B0A3-ED2073309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37B6E-9761-49FB-99C6-EADBE9EFA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EA7B7-E69C-4E49-9275-06FC7401D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05/04/2020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4E71E-2E04-429C-9FAF-A7246E1F7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B0CC3-73F9-4D41-B9B4-190BF95E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779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C18D0-6A78-4100-98EC-EB6AF8166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9E9C6F-EED6-4298-9030-45D72DCAC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B04BE3-0182-4056-A0EC-E800706CC4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E1F94A-2B64-4D45-8923-C8EC359EA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688D4-1B3C-4734-8DFE-F3F46B32746D}" type="datetimeFigureOut">
              <a:rPr lang="en-GB" smtClean="0"/>
              <a:t>05/04/2020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471B8-63EF-428D-853C-2C005EBB8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951308-DA82-4C98-BB07-C64B0E4EB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881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0D8CBD-C98F-468E-B474-821CD9843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BDEC30-4351-4C7D-9E45-4E0C4F8B4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A52D53-E343-4EEA-8F3C-6077D8BCF9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688D4-1B3C-4734-8DFE-F3F46B32746D}" type="datetimeFigureOut">
              <a:rPr lang="en-GB" smtClean="0"/>
              <a:t>05/04/2020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B0814-2BD6-40BF-BC29-D2698D22D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01490-70FC-47BC-8FAE-1438439861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E9ACD-80AC-4BD0-8ECD-E912E4CB0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062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file:///C:\Users\yewan\Downloads\Image_9" TargetMode="External"/><Relationship Id="rId3" Type="http://schemas.openxmlformats.org/officeDocument/2006/relationships/image" Target="../media/image9.tiff"/><Relationship Id="rId7" Type="http://schemas.openxmlformats.org/officeDocument/2006/relationships/image" Target="../media/image12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tiff"/><Relationship Id="rId5" Type="http://schemas.openxmlformats.org/officeDocument/2006/relationships/image" Target="file:///C:\Users\yewan\Downloads\Image_1" TargetMode="External"/><Relationship Id="rId4" Type="http://schemas.openxmlformats.org/officeDocument/2006/relationships/image" Target="../media/image10.jpe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038B9-1377-4DB3-9EA2-82EEB7BE1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651" y="3035420"/>
            <a:ext cx="3881499" cy="3504292"/>
          </a:xfrm>
        </p:spPr>
        <p:txBody>
          <a:bodyPr anchor="b">
            <a:normAutofit/>
          </a:bodyPr>
          <a:lstStyle/>
          <a:p>
            <a:pPr algn="l"/>
            <a:r>
              <a:rPr lang="en-GB" sz="4000" b="1" dirty="0">
                <a:solidFill>
                  <a:srgbClr val="002060"/>
                </a:solidFill>
                <a:latin typeface="Tahoma"/>
                <a:ea typeface="Tahoma"/>
                <a:cs typeface="Tahoma"/>
              </a:rPr>
              <a:t>Developing Emotions</a:t>
            </a: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dirty="0">
                <a:solidFill>
                  <a:srgbClr val="002060"/>
                </a:solidFill>
                <a:latin typeface="Tahoma"/>
                <a:ea typeface="Tahoma"/>
                <a:cs typeface="Tahoma"/>
              </a:rPr>
              <a:t>Unit 6 </a:t>
            </a:r>
            <a:b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Friendship</a:t>
            </a: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D8F7C0-B200-2E4A-A6B6-0DDA2A9F3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84" y="3334166"/>
            <a:ext cx="5560747" cy="3366355"/>
          </a:xfrm>
          <a:prstGeom prst="rect">
            <a:avLst/>
          </a:prstGeom>
        </p:spPr>
      </p:pic>
      <p:pic>
        <p:nvPicPr>
          <p:cNvPr id="11" name="Picture 10" descr="A large blue hat&#10;&#10;Description automatically generated">
            <a:extLst>
              <a:ext uri="{FF2B5EF4-FFF2-40B4-BE49-F238E27FC236}">
                <a16:creationId xmlns:a16="http://schemas.microsoft.com/office/drawing/2014/main" id="{E728E794-9453-3B47-B3A2-10444E2CE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" r="25557" b="13847"/>
          <a:stretch/>
        </p:blipFill>
        <p:spPr>
          <a:xfrm>
            <a:off x="9065762" y="743770"/>
            <a:ext cx="2756587" cy="2464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749F07-2870-0C4A-B3D0-A6E201698D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828"/>
          <a:stretch/>
        </p:blipFill>
        <p:spPr>
          <a:xfrm>
            <a:off x="6238747" y="764144"/>
            <a:ext cx="2657037" cy="244414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E98894-E58F-A145-9091-1550B879309C}"/>
              </a:ext>
            </a:extLst>
          </p:cNvPr>
          <p:cNvCxnSpPr>
            <a:cxnSpLocks/>
          </p:cNvCxnSpPr>
          <p:nvPr/>
        </p:nvCxnSpPr>
        <p:spPr>
          <a:xfrm flipH="1">
            <a:off x="513628" y="4445391"/>
            <a:ext cx="3495664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9C0E269-417E-3B4F-B2B6-551EF98BEA35}"/>
              </a:ext>
            </a:extLst>
          </p:cNvPr>
          <p:cNvSpPr/>
          <p:nvPr/>
        </p:nvSpPr>
        <p:spPr>
          <a:xfrm>
            <a:off x="513626" y="658637"/>
            <a:ext cx="910509" cy="21101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555BF25-9FF2-C545-B118-4035364BA983}"/>
              </a:ext>
            </a:extLst>
          </p:cNvPr>
          <p:cNvSpPr/>
          <p:nvPr/>
        </p:nvSpPr>
        <p:spPr>
          <a:xfrm>
            <a:off x="388069" y="-506437"/>
            <a:ext cx="4403187" cy="9270609"/>
          </a:xfrm>
          <a:prstGeom prst="arc">
            <a:avLst>
              <a:gd name="adj1" fmla="val 16972642"/>
              <a:gd name="adj2" fmla="val 3434106"/>
            </a:avLst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791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646B4-FB5D-0641-BDE4-EF7E101D7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recipe for friendship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7FFE5-3EFE-B74F-BC8A-BA0673442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4027" y="1997075"/>
            <a:ext cx="4256563" cy="38862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7D8B04-2DE9-BD4D-86CF-6E41F0E38248}"/>
              </a:ext>
            </a:extLst>
          </p:cNvPr>
          <p:cNvCxnSpPr/>
          <p:nvPr/>
        </p:nvCxnSpPr>
        <p:spPr>
          <a:xfrm flipH="1">
            <a:off x="3263900" y="1385888"/>
            <a:ext cx="56642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C386CCF-8874-1140-B416-68AFD411CEC9}"/>
              </a:ext>
            </a:extLst>
          </p:cNvPr>
          <p:cNvSpPr txBox="1"/>
          <p:nvPr/>
        </p:nvSpPr>
        <p:spPr>
          <a:xfrm>
            <a:off x="511410" y="1712659"/>
            <a:ext cx="6524390" cy="48320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We’re going to write a recipe for friendship on our worksheets.</a:t>
            </a:r>
          </a:p>
          <a:p>
            <a:endParaRPr lang="en-GB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ingredients do you need? Turn some friendly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adjectives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into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nouns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GB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make sure the ingredients add up to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25kg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endParaRPr lang="en-GB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That’s how much an average year 3 pupil weighs!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968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038B9-1377-4DB3-9EA2-82EEB7BE1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651" y="3035420"/>
            <a:ext cx="3881499" cy="3504292"/>
          </a:xfrm>
        </p:spPr>
        <p:txBody>
          <a:bodyPr anchor="b">
            <a:normAutofit/>
          </a:bodyPr>
          <a:lstStyle/>
          <a:p>
            <a:pPr algn="l"/>
            <a:r>
              <a:rPr lang="en-GB" sz="4000" b="1" dirty="0">
                <a:solidFill>
                  <a:srgbClr val="002060"/>
                </a:solidFill>
                <a:latin typeface="Tahoma"/>
                <a:ea typeface="Tahoma"/>
                <a:cs typeface="Tahoma"/>
              </a:rPr>
              <a:t>Developing Emotions</a:t>
            </a: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dirty="0">
                <a:solidFill>
                  <a:srgbClr val="002060"/>
                </a:solidFill>
                <a:latin typeface="Tahoma"/>
                <a:ea typeface="Tahoma"/>
                <a:cs typeface="Tahoma"/>
              </a:rPr>
              <a:t>Unit 6 </a:t>
            </a:r>
            <a:b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Friendship</a:t>
            </a: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D8F7C0-B200-2E4A-A6B6-0DDA2A9F3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84" y="3334166"/>
            <a:ext cx="5560747" cy="3366355"/>
          </a:xfrm>
          <a:prstGeom prst="rect">
            <a:avLst/>
          </a:prstGeom>
        </p:spPr>
      </p:pic>
      <p:pic>
        <p:nvPicPr>
          <p:cNvPr id="11" name="Picture 10" descr="A large blue hat&#10;&#10;Description automatically generated">
            <a:extLst>
              <a:ext uri="{FF2B5EF4-FFF2-40B4-BE49-F238E27FC236}">
                <a16:creationId xmlns:a16="http://schemas.microsoft.com/office/drawing/2014/main" id="{E728E794-9453-3B47-B3A2-10444E2CE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" r="25557" b="13847"/>
          <a:stretch/>
        </p:blipFill>
        <p:spPr>
          <a:xfrm>
            <a:off x="9065762" y="743770"/>
            <a:ext cx="2756587" cy="2464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749F07-2870-0C4A-B3D0-A6E201698D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828"/>
          <a:stretch/>
        </p:blipFill>
        <p:spPr>
          <a:xfrm>
            <a:off x="6238747" y="764144"/>
            <a:ext cx="2657037" cy="244414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E98894-E58F-A145-9091-1550B879309C}"/>
              </a:ext>
            </a:extLst>
          </p:cNvPr>
          <p:cNvCxnSpPr>
            <a:cxnSpLocks/>
          </p:cNvCxnSpPr>
          <p:nvPr/>
        </p:nvCxnSpPr>
        <p:spPr>
          <a:xfrm flipH="1">
            <a:off x="513628" y="4445391"/>
            <a:ext cx="3495664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9C0E269-417E-3B4F-B2B6-551EF98BEA35}"/>
              </a:ext>
            </a:extLst>
          </p:cNvPr>
          <p:cNvSpPr/>
          <p:nvPr/>
        </p:nvSpPr>
        <p:spPr>
          <a:xfrm>
            <a:off x="513626" y="658637"/>
            <a:ext cx="910509" cy="21101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555BF25-9FF2-C545-B118-4035364BA983}"/>
              </a:ext>
            </a:extLst>
          </p:cNvPr>
          <p:cNvSpPr/>
          <p:nvPr/>
        </p:nvSpPr>
        <p:spPr>
          <a:xfrm>
            <a:off x="388069" y="-506437"/>
            <a:ext cx="4403187" cy="9270609"/>
          </a:xfrm>
          <a:prstGeom prst="arc">
            <a:avLst>
              <a:gd name="adj1" fmla="val 16972642"/>
              <a:gd name="adj2" fmla="val 3434106"/>
            </a:avLst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470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2. </a:t>
            </a:r>
            <a: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Friend Book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67C63-03A7-7841-94DE-79B0C153B0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53240"/>
            <a:ext cx="525780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today’s session, we are going to look at </a:t>
            </a:r>
            <a: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proverbs</a:t>
            </a:r>
            <a:r>
              <a:rPr lang="en-GB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will have a go at writing our own. 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going to learn about ‘</a:t>
            </a:r>
            <a: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friendship books</a:t>
            </a:r>
            <a:r>
              <a:rPr lang="en-GB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,’ and create one for the class! </a:t>
            </a:r>
          </a:p>
          <a:p>
            <a:pPr marL="0" indent="0">
              <a:buNone/>
            </a:pPr>
            <a:endParaRPr lang="en-GB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7278624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BDD58CB-1984-194C-8838-42B53C8E27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449" y="2423643"/>
            <a:ext cx="5476832" cy="337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9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80A8D1A-70D9-3541-98F8-C54F84768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157"/>
            <a:ext cx="10515600" cy="1325563"/>
          </a:xfrm>
        </p:spPr>
        <p:txBody>
          <a:bodyPr anchor="b">
            <a:norm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Proverbs</a:t>
            </a:r>
            <a:r>
              <a:rPr lang="en-GB" sz="3600" b="1" dirty="0"/>
              <a:t>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58E487-913E-C648-B686-33A9CB57F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0660"/>
            <a:ext cx="8685628" cy="4351338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proverb is a short saying or statement about the world. </a:t>
            </a:r>
          </a:p>
          <a:p>
            <a:endParaRPr lang="en-GB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Proverbs often offer important advice about life. </a:t>
            </a:r>
          </a:p>
          <a:p>
            <a:pPr marL="0" indent="0"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Many proverbs come from religious texts, such as the Bible and the Qur’an. </a:t>
            </a:r>
          </a:p>
          <a:p>
            <a:pPr marL="0" indent="0"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 cultures around the world have their own proverbs. </a:t>
            </a:r>
          </a:p>
          <a:p>
            <a:endParaRPr lang="en-GB" sz="2000" dirty="0"/>
          </a:p>
          <a:p>
            <a:endParaRPr lang="en-GB" sz="1700" dirty="0"/>
          </a:p>
          <a:p>
            <a:endParaRPr lang="en-GB" sz="17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92D61EF-743A-7240-8FF9-1C180FB1C9DA}"/>
              </a:ext>
            </a:extLst>
          </p:cNvPr>
          <p:cNvCxnSpPr>
            <a:cxnSpLocks/>
          </p:cNvCxnSpPr>
          <p:nvPr/>
        </p:nvCxnSpPr>
        <p:spPr>
          <a:xfrm>
            <a:off x="974969" y="1395720"/>
            <a:ext cx="3906520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 descr="A picture containing tower&#10;&#10;Description automatically generated">
            <a:extLst>
              <a:ext uri="{FF2B5EF4-FFF2-40B4-BE49-F238E27FC236}">
                <a16:creationId xmlns:a16="http://schemas.microsoft.com/office/drawing/2014/main" id="{DBDBDF62-2C49-E342-B548-9ACC67A8E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28" y="3491806"/>
            <a:ext cx="2214489" cy="221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6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27869-6E00-D54F-9CE0-9E1B56EE1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Proverbs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84450-6ED9-B742-953E-25DEA3F47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8728"/>
            <a:ext cx="7208520" cy="3079750"/>
          </a:xfrm>
          <a:solidFill>
            <a:srgbClr val="B4C7E7"/>
          </a:solidFill>
          <a:ln>
            <a:solidFill>
              <a:srgbClr val="002060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GB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going to look at some proverbs from around the world.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a look at your ‘friendship proverbs from around the world’ worksheet.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proverbs do you agree with?</a:t>
            </a:r>
          </a:p>
          <a:p>
            <a:pPr marL="0" indent="0">
              <a:buNone/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n-GB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300FDB-16BA-D44C-8F4A-D77ACBBEAFE5}"/>
              </a:ext>
            </a:extLst>
          </p:cNvPr>
          <p:cNvCxnSpPr>
            <a:cxnSpLocks/>
          </p:cNvCxnSpPr>
          <p:nvPr/>
        </p:nvCxnSpPr>
        <p:spPr>
          <a:xfrm>
            <a:off x="838200" y="1470025"/>
            <a:ext cx="472440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DC240956-51D6-AD4B-9B96-B642AD5B73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699" y="2986920"/>
            <a:ext cx="3329354" cy="332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22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27F87-2177-054F-832B-32855426D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Friendship Proverbs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20367F-8E65-034E-B2FB-58A2F408A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4324" y="1955800"/>
            <a:ext cx="3680402" cy="368776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D036511-2A41-B348-A54B-3C9A02E5FF18}"/>
              </a:ext>
            </a:extLst>
          </p:cNvPr>
          <p:cNvCxnSpPr>
            <a:cxnSpLocks/>
          </p:cNvCxnSpPr>
          <p:nvPr/>
        </p:nvCxnSpPr>
        <p:spPr>
          <a:xfrm>
            <a:off x="1031240" y="1601280"/>
            <a:ext cx="5496560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DEDD818-039B-6144-BFB1-EA2EFBD0225C}"/>
              </a:ext>
            </a:extLst>
          </p:cNvPr>
          <p:cNvSpPr txBox="1"/>
          <p:nvPr/>
        </p:nvSpPr>
        <p:spPr>
          <a:xfrm>
            <a:off x="1031240" y="1905000"/>
            <a:ext cx="64363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‘A friend in need is a friend indeed.’</a:t>
            </a:r>
          </a:p>
          <a:p>
            <a:endParaRPr lang="en-GB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‘Friendship is a plant we must often water.’</a:t>
            </a:r>
          </a:p>
          <a:p>
            <a:endParaRPr lang="en-GB" sz="2800" b="1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‘If you make friends with a pig,</a:t>
            </a:r>
          </a:p>
          <a:p>
            <a:r>
              <a:rPr lang="en-GB" sz="28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must be prepared to live in the mud.’ </a:t>
            </a:r>
          </a:p>
          <a:p>
            <a:endParaRPr lang="en-GB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50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FC6F8-77A9-F549-9B91-352F4141E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Friendship Proverbs 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5BDD883-E43A-4702-9791-8232B62E6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  <a:solidFill>
            <a:srgbClr val="B4C7E7"/>
          </a:solidFill>
          <a:ln>
            <a:solidFill>
              <a:srgbClr val="02559F"/>
            </a:solidFill>
          </a:ln>
        </p:spPr>
        <p:txBody>
          <a:bodyPr>
            <a:normAutofit/>
          </a:bodyPr>
          <a:lstStyle/>
          <a:p>
            <a:endParaRPr lang="en-US" sz="2000" dirty="0"/>
          </a:p>
          <a:p>
            <a:pPr marL="0" indent="0" algn="ctr">
              <a:buNone/>
            </a:pPr>
            <a:r>
              <a:rPr lang="en-US" b="1" u="sng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it’s your turn!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going to write our own friendship proverbs. </a:t>
            </a:r>
          </a:p>
          <a:p>
            <a:pPr marL="0" indent="0" algn="ctr"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you write something true about friendship in a short, punchy sentence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</a:p>
        </p:txBody>
      </p:sp>
      <p:pic>
        <p:nvPicPr>
          <p:cNvPr id="3" name="Picture 2" descr="A picture containing water, air, green, flying&#10;&#10;Description automatically generated">
            <a:extLst>
              <a:ext uri="{FF2B5EF4-FFF2-40B4-BE49-F238E27FC236}">
                <a16:creationId xmlns:a16="http://schemas.microsoft.com/office/drawing/2014/main" id="{14CC1807-875C-9E4D-A6DB-6974FE9AC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68" t="15866" r="18048" b="9856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FB36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882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5DD4D-01BD-4E47-A755-8A206EFD5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Album Amicorum (‘a book of friends’)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D3CBD1-2F35-3542-BA42-019A886B0C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31988" y="2425894"/>
            <a:ext cx="5860273" cy="41871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F4D417-9E8A-0945-9C26-D41E9BCF2611}"/>
              </a:ext>
            </a:extLst>
          </p:cNvPr>
          <p:cNvSpPr txBox="1"/>
          <p:nvPr/>
        </p:nvSpPr>
        <p:spPr>
          <a:xfrm>
            <a:off x="708074" y="2656210"/>
            <a:ext cx="53879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16</a:t>
            </a:r>
            <a:r>
              <a:rPr lang="en-GB" sz="2400" baseline="300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century (500 years ago!), university students carried round a ‘book of friends.’ </a:t>
            </a:r>
          </a:p>
          <a:p>
            <a:endParaRPr lang="en-GB" sz="24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book was filled with messages, poems and drawings from their friends, teachers and other students.</a:t>
            </a:r>
          </a:p>
          <a:p>
            <a:endParaRPr lang="en-GB" sz="24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was a bit like Facebook, but before the internet!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349FEA-FD04-F04B-B90A-4C79E0F4B07B}"/>
              </a:ext>
            </a:extLst>
          </p:cNvPr>
          <p:cNvSpPr txBox="1"/>
          <p:nvPr/>
        </p:nvSpPr>
        <p:spPr>
          <a:xfrm>
            <a:off x="1336431" y="1596276"/>
            <a:ext cx="979111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Album Amicorum is Latin for ‘a book of friends.’</a:t>
            </a:r>
          </a:p>
          <a:p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901F1E-CA2A-C34E-868A-E99740866F2A}"/>
              </a:ext>
            </a:extLst>
          </p:cNvPr>
          <p:cNvCxnSpPr/>
          <p:nvPr/>
        </p:nvCxnSpPr>
        <p:spPr>
          <a:xfrm flipH="1">
            <a:off x="897519" y="1425058"/>
            <a:ext cx="9582912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20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28650AA-1C22-C741-BEE9-470E2EF2B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Album Amicorum (a ‘book of friends’)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CBF6E3-629C-5641-A6E2-13D822573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6" y="1690688"/>
            <a:ext cx="6200624" cy="4645151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45092F1-2A26-7D41-957F-1CA3731448FA}"/>
              </a:ext>
            </a:extLst>
          </p:cNvPr>
          <p:cNvCxnSpPr/>
          <p:nvPr/>
        </p:nvCxnSpPr>
        <p:spPr>
          <a:xfrm flipH="1">
            <a:off x="1207008" y="1481328"/>
            <a:ext cx="9582912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3776B96-B949-AA43-812D-AAB81A081734}"/>
              </a:ext>
            </a:extLst>
          </p:cNvPr>
          <p:cNvCxnSpPr/>
          <p:nvPr/>
        </p:nvCxnSpPr>
        <p:spPr>
          <a:xfrm flipH="1">
            <a:off x="1889760" y="6547104"/>
            <a:ext cx="84124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D7712A7-8CBE-5C46-8E9F-42FB5FB9D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586" y="1690688"/>
            <a:ext cx="5812414" cy="463317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C28AB2B-F0DE-2741-9504-8C7AE9226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9681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28650AA-1C22-C741-BEE9-470E2EF2B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Album Amicorum (a ‘book of friends’)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45092F1-2A26-7D41-957F-1CA3731448FA}"/>
              </a:ext>
            </a:extLst>
          </p:cNvPr>
          <p:cNvCxnSpPr/>
          <p:nvPr/>
        </p:nvCxnSpPr>
        <p:spPr>
          <a:xfrm flipH="1">
            <a:off x="1207008" y="1481328"/>
            <a:ext cx="9582912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D3776B96-B949-AA43-812D-AAB81A081734}"/>
              </a:ext>
            </a:extLst>
          </p:cNvPr>
          <p:cNvCxnSpPr/>
          <p:nvPr/>
        </p:nvCxnSpPr>
        <p:spPr>
          <a:xfrm flipH="1">
            <a:off x="1889760" y="6547104"/>
            <a:ext cx="84124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FFD1749-0DC6-BF4C-92A0-183C51C8A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95" y="1984148"/>
            <a:ext cx="5693605" cy="4187166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EB9D5AD8-F083-934B-86D2-CC6ADEC1E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7920" y="1984147"/>
            <a:ext cx="5860273" cy="418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09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677"/>
            <a:ext cx="10916478" cy="1325563"/>
          </a:xfrm>
        </p:spPr>
        <p:txBody>
          <a:bodyPr/>
          <a:lstStyle/>
          <a:p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1</a:t>
            </a:r>
            <a:r>
              <a:rPr lang="en-GB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That’s What Friends Are For 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8337FA7-507F-F04E-A2E4-2B52F0ACC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3217" y="2278296"/>
            <a:ext cx="4655596" cy="4392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54C26C-6EC7-2B4F-B3F2-9EFD3CF5F580}"/>
              </a:ext>
            </a:extLst>
          </p:cNvPr>
          <p:cNvSpPr txBox="1"/>
          <p:nvPr/>
        </p:nvSpPr>
        <p:spPr>
          <a:xfrm>
            <a:off x="536120" y="2278296"/>
            <a:ext cx="762481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this lesson, we are going to talk about what makes a good friend.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going to learn about friendship, evolution, and our brains. </a:t>
            </a:r>
          </a:p>
          <a:p>
            <a:endParaRPr lang="en-GB" sz="2400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we will have a go at making our own recipes for friendship. </a:t>
            </a:r>
            <a:endParaRPr lang="en-GB" sz="2400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13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1DFB3-A924-B443-9BE5-8E1529EF1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Album Amicorum (a ‘book of friends’)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0EF1F-F0B3-0F4D-950C-5EE9D1EDB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8289"/>
            <a:ext cx="10515600" cy="3861534"/>
          </a:xfrm>
          <a:solidFill>
            <a:srgbClr val="B4C7E7"/>
          </a:solidFill>
          <a:ln>
            <a:solidFill>
              <a:srgbClr val="02559F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GB" sz="3200" b="1" u="sng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GB" sz="3200" b="1" u="sng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it’s your turn! </a:t>
            </a:r>
          </a:p>
          <a:p>
            <a:endParaRPr lang="en-GB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going to make our own class book of friends. </a:t>
            </a:r>
          </a:p>
          <a:p>
            <a:pPr marL="0" indent="0" algn="ctr">
              <a:buNone/>
            </a:pPr>
            <a:endParaRPr lang="en-GB" sz="32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GB" sz="3200" b="1" u="sng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pairs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work together to complete your ‘</a:t>
            </a:r>
            <a:r>
              <a:rPr lang="en-GB" sz="3200" dirty="0" err="1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Friendbook</a:t>
            </a: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 worksheets. </a:t>
            </a:r>
          </a:p>
          <a:p>
            <a:pPr marL="0" indent="0" algn="ctr">
              <a:buNone/>
            </a:pPr>
            <a:endParaRPr lang="en-GB" sz="3200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buNone/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 sure your portrait is colourful!</a:t>
            </a:r>
          </a:p>
          <a:p>
            <a:pPr marL="0" indent="0" algn="ctr">
              <a:buNone/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proverbs will you choose for your partner?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7829D85-4E96-6548-93BE-3AE2B8549F9B}"/>
              </a:ext>
            </a:extLst>
          </p:cNvPr>
          <p:cNvCxnSpPr/>
          <p:nvPr/>
        </p:nvCxnSpPr>
        <p:spPr>
          <a:xfrm flipH="1">
            <a:off x="1207008" y="1481328"/>
            <a:ext cx="9582912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009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E32A1-FBA9-43FD-B840-3CA47E3AB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292" y="0"/>
            <a:ext cx="9103057" cy="914400"/>
          </a:xfrm>
        </p:spPr>
        <p:txBody>
          <a:bodyPr/>
          <a:lstStyle/>
          <a:p>
            <a:r>
              <a:rPr lang="en-GB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‘You’ve got a friend in me’ </a:t>
            </a:r>
          </a:p>
        </p:txBody>
      </p:sp>
      <p:pic>
        <p:nvPicPr>
          <p:cNvPr id="4" name="Toy Story - You've got a friend in me - lyrics">
            <a:hlinkClick r:id="" action="ppaction://media"/>
            <a:extLst>
              <a:ext uri="{FF2B5EF4-FFF2-40B4-BE49-F238E27FC236}">
                <a16:creationId xmlns:a16="http://schemas.microsoft.com/office/drawing/2014/main" id="{9259DB7E-779B-464E-8FBA-29B5D00FA3F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4359" y="810490"/>
            <a:ext cx="7652471" cy="5738831"/>
          </a:xfrm>
        </p:spPr>
      </p:pic>
    </p:spTree>
    <p:extLst>
      <p:ext uri="{BB962C8B-B14F-4D97-AF65-F5344CB8AC3E}">
        <p14:creationId xmlns:p14="http://schemas.microsoft.com/office/powerpoint/2010/main" val="110158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038B9-1377-4DB3-9EA2-82EEB7BE1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651" y="3035420"/>
            <a:ext cx="3881499" cy="3504292"/>
          </a:xfrm>
        </p:spPr>
        <p:txBody>
          <a:bodyPr anchor="b">
            <a:normAutofit/>
          </a:bodyPr>
          <a:lstStyle/>
          <a:p>
            <a:pPr algn="l"/>
            <a:r>
              <a:rPr lang="en-GB" sz="4000" b="1" dirty="0">
                <a:solidFill>
                  <a:srgbClr val="002060"/>
                </a:solidFill>
                <a:latin typeface="Tahoma"/>
                <a:ea typeface="Tahoma"/>
                <a:cs typeface="Tahoma"/>
              </a:rPr>
              <a:t>Developing Emotions</a:t>
            </a: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dirty="0">
                <a:solidFill>
                  <a:srgbClr val="002060"/>
                </a:solidFill>
                <a:latin typeface="Tahoma"/>
                <a:ea typeface="Tahoma"/>
                <a:cs typeface="Tahoma"/>
              </a:rPr>
              <a:t>Unit 6 </a:t>
            </a:r>
            <a:br>
              <a:rPr lang="en-GB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Friendship</a:t>
            </a: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GB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sz="32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D8F7C0-B200-2E4A-A6B6-0DDA2A9F3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184" y="3334166"/>
            <a:ext cx="5560747" cy="3366355"/>
          </a:xfrm>
          <a:prstGeom prst="rect">
            <a:avLst/>
          </a:prstGeom>
        </p:spPr>
      </p:pic>
      <p:pic>
        <p:nvPicPr>
          <p:cNvPr id="11" name="Picture 10" descr="A large blue hat&#10;&#10;Description automatically generated">
            <a:extLst>
              <a:ext uri="{FF2B5EF4-FFF2-40B4-BE49-F238E27FC236}">
                <a16:creationId xmlns:a16="http://schemas.microsoft.com/office/drawing/2014/main" id="{E728E794-9453-3B47-B3A2-10444E2CE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" r="25557" b="13847"/>
          <a:stretch/>
        </p:blipFill>
        <p:spPr>
          <a:xfrm>
            <a:off x="9065762" y="743770"/>
            <a:ext cx="2756587" cy="24645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749F07-2870-0C4A-B3D0-A6E201698D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828"/>
          <a:stretch/>
        </p:blipFill>
        <p:spPr>
          <a:xfrm>
            <a:off x="6238747" y="764144"/>
            <a:ext cx="2657037" cy="244414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7E98894-E58F-A145-9091-1550B879309C}"/>
              </a:ext>
            </a:extLst>
          </p:cNvPr>
          <p:cNvCxnSpPr>
            <a:cxnSpLocks/>
          </p:cNvCxnSpPr>
          <p:nvPr/>
        </p:nvCxnSpPr>
        <p:spPr>
          <a:xfrm flipH="1">
            <a:off x="513628" y="4445391"/>
            <a:ext cx="3495664" cy="0"/>
          </a:xfrm>
          <a:prstGeom prst="line">
            <a:avLst/>
          </a:prstGeom>
          <a:ln w="952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9C0E269-417E-3B4F-B2B6-551EF98BEA35}"/>
              </a:ext>
            </a:extLst>
          </p:cNvPr>
          <p:cNvSpPr/>
          <p:nvPr/>
        </p:nvSpPr>
        <p:spPr>
          <a:xfrm>
            <a:off x="513626" y="658637"/>
            <a:ext cx="910509" cy="211015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6555BF25-9FF2-C545-B118-4035364BA983}"/>
              </a:ext>
            </a:extLst>
          </p:cNvPr>
          <p:cNvSpPr/>
          <p:nvPr/>
        </p:nvSpPr>
        <p:spPr>
          <a:xfrm>
            <a:off x="388069" y="-506437"/>
            <a:ext cx="4403187" cy="9270609"/>
          </a:xfrm>
          <a:prstGeom prst="arc">
            <a:avLst>
              <a:gd name="adj1" fmla="val 16972642"/>
              <a:gd name="adj2" fmla="val 3434106"/>
            </a:avLst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817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677"/>
            <a:ext cx="10916478" cy="1325563"/>
          </a:xfrm>
        </p:spPr>
        <p:txBody>
          <a:bodyPr/>
          <a:lstStyle/>
          <a:p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 3</a:t>
            </a:r>
            <a:r>
              <a:rPr lang="en-GB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Emotions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54C26C-6EC7-2B4F-B3F2-9EFD3CF5F580}"/>
              </a:ext>
            </a:extLst>
          </p:cNvPr>
          <p:cNvSpPr txBox="1"/>
          <p:nvPr/>
        </p:nvSpPr>
        <p:spPr>
          <a:xfrm>
            <a:off x="162047" y="2207323"/>
            <a:ext cx="762481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is the last lesson of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Emotions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We’re going to play a game called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Emotionology!</a:t>
            </a:r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we will take some quizzes to show how much we have learned about feelings and emotions.</a:t>
            </a:r>
          </a:p>
          <a:p>
            <a:endParaRPr lang="en-GB" sz="2400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the end you will receive a certificate because you are now an expert on emotions!</a:t>
            </a:r>
            <a:endParaRPr lang="en-GB" sz="2400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15C306-CE68-493F-8230-1CA5281119D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181" y="2496507"/>
            <a:ext cx="2494187" cy="169597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EC1C9DB-01EB-4BF0-86B8-AB5A43C93ACB}"/>
              </a:ext>
            </a:extLst>
          </p:cNvPr>
          <p:cNvGrpSpPr/>
          <p:nvPr/>
        </p:nvGrpSpPr>
        <p:grpSpPr>
          <a:xfrm>
            <a:off x="8990544" y="4417538"/>
            <a:ext cx="2545459" cy="648000"/>
            <a:chOff x="8955431" y="4263455"/>
            <a:chExt cx="2545459" cy="648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C10FF43-DCF2-4D97-B426-19769751D9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2579" t="41427" r="41946" b="38864"/>
            <a:stretch/>
          </p:blipFill>
          <p:spPr>
            <a:xfrm>
              <a:off x="8955431" y="4263455"/>
              <a:ext cx="904540" cy="648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253BC02-A054-4777-8B12-EAAFAE1B2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1702" t="42037" r="14210" b="39389"/>
            <a:stretch/>
          </p:blipFill>
          <p:spPr>
            <a:xfrm>
              <a:off x="10627139" y="4263455"/>
              <a:ext cx="873751" cy="6480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D0E2979-367D-47EA-98B2-6AA77840B5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4063" t="41958" r="70462" b="38916"/>
            <a:stretch/>
          </p:blipFill>
          <p:spPr>
            <a:xfrm>
              <a:off x="9832641" y="4263455"/>
              <a:ext cx="932147" cy="648000"/>
            </a:xfrm>
            <a:prstGeom prst="rect">
              <a:avLst/>
            </a:prstGeom>
          </p:spPr>
        </p:pic>
      </p:grpSp>
      <p:pic>
        <p:nvPicPr>
          <p:cNvPr id="5" name="Picture 4" descr="A picture containing lamp, drawing&#10;&#10;Description automatically generated">
            <a:extLst>
              <a:ext uri="{FF2B5EF4-FFF2-40B4-BE49-F238E27FC236}">
                <a16:creationId xmlns:a16="http://schemas.microsoft.com/office/drawing/2014/main" id="{737863BB-C0B9-1642-A448-5A079EB77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06" y="2124779"/>
            <a:ext cx="526275" cy="526275"/>
          </a:xfrm>
          <a:prstGeom prst="rect">
            <a:avLst/>
          </a:prstGeom>
        </p:spPr>
      </p:pic>
      <p:pic>
        <p:nvPicPr>
          <p:cNvPr id="13" name="Picture 12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D62FCBCB-D026-0544-B355-7FB20DA3B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767" y="2906486"/>
            <a:ext cx="522514" cy="5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1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play </a:t>
            </a:r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EMOTIONOLOGY</a:t>
            </a:r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The Game of Feelings!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54C26C-6EC7-2B4F-B3F2-9EFD3CF5F580}"/>
              </a:ext>
            </a:extLst>
          </p:cNvPr>
          <p:cNvSpPr txBox="1"/>
          <p:nvPr/>
        </p:nvSpPr>
        <p:spPr>
          <a:xfrm>
            <a:off x="291397" y="1934949"/>
            <a:ext cx="76248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this game you are going to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draw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describe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or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 out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different feelings and emotions for your team-mates to guess.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first, we need to prepare the materials. 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your table you have a set of cards which each have a heart symbol on the back. 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have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 words and symbols 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written on them like the ones on this slide.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689E324-068D-48B8-922C-7AAB154E11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866" t="33027" r="34911" b="29243"/>
          <a:stretch/>
        </p:blipFill>
        <p:spPr>
          <a:xfrm>
            <a:off x="8423563" y="3530849"/>
            <a:ext cx="1800000" cy="126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FFE6C3-072D-4D95-8EF9-C58CF50D42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66" t="32717" r="63314" b="28543"/>
          <a:stretch/>
        </p:blipFill>
        <p:spPr>
          <a:xfrm>
            <a:off x="8423563" y="2005561"/>
            <a:ext cx="1800000" cy="1365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EAE76C-19A8-436D-9D9F-3A90AB15FA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78" t="33788" r="7955" b="28485"/>
          <a:stretch/>
        </p:blipFill>
        <p:spPr>
          <a:xfrm>
            <a:off x="8423563" y="4954403"/>
            <a:ext cx="1800000" cy="13419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A4B78A-FF09-491D-AA78-F03F904D7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44" y="2076454"/>
            <a:ext cx="1800000" cy="122394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E46112-9B67-45D4-A0DD-D13DB733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770" y="3557599"/>
            <a:ext cx="1800000" cy="122394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4A3C9C-C8AA-4C5C-8E91-917F4D69A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44" y="5013387"/>
            <a:ext cx="1800000" cy="122394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55274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play </a:t>
            </a:r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EMOTIONOLOGY</a:t>
            </a:r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The Game of Feelings!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54C26C-6EC7-2B4F-B3F2-9EFD3CF5F580}"/>
              </a:ext>
            </a:extLst>
          </p:cNvPr>
          <p:cNvSpPr txBox="1"/>
          <p:nvPr/>
        </p:nvSpPr>
        <p:spPr>
          <a:xfrm>
            <a:off x="291397" y="2276747"/>
            <a:ext cx="76472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of the cards are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blanks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they have a symbol but no word – like the ones pictured here: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Share the blanks out in your group and write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word for an emotion or feeling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on each one.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could be something simple like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happy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something more unusual, like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petrified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ecstatic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or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raging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A4B78A-FF09-491D-AA78-F03F904D7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44" y="2076454"/>
            <a:ext cx="1800000" cy="122394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E46112-9B67-45D4-A0DD-D13DB7339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770" y="3557599"/>
            <a:ext cx="1800000" cy="122394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4A3C9C-C8AA-4C5C-8E91-917F4D69AA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644" y="5013387"/>
            <a:ext cx="1800000" cy="1223948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0E2092-1005-40B6-8765-D3BAAC7770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17" t="24848" r="35158" b="38333"/>
          <a:stretch/>
        </p:blipFill>
        <p:spPr>
          <a:xfrm>
            <a:off x="8453644" y="2025770"/>
            <a:ext cx="1800000" cy="12932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8E15AC-6891-4C5A-A74C-8C17B5F03E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017" t="24848" r="7273" b="38333"/>
          <a:stretch/>
        </p:blipFill>
        <p:spPr>
          <a:xfrm>
            <a:off x="8464770" y="4976131"/>
            <a:ext cx="1800000" cy="12984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75A3FC-FEDF-4BB4-BA60-A497A22CD2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00" t="24848" r="63675" b="38333"/>
          <a:stretch/>
        </p:blipFill>
        <p:spPr>
          <a:xfrm>
            <a:off x="8453644" y="3508779"/>
            <a:ext cx="1800000" cy="129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2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play </a:t>
            </a:r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EMOTIONOLOGY</a:t>
            </a:r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The Game of Feelings!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854C26C-6EC7-2B4F-B3F2-9EFD3CF5F580}"/>
              </a:ext>
            </a:extLst>
          </p:cNvPr>
          <p:cNvSpPr txBox="1"/>
          <p:nvPr/>
        </p:nvSpPr>
        <p:spPr>
          <a:xfrm>
            <a:off x="291397" y="1934949"/>
            <a:ext cx="1139837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your emotion cards are ready. 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Place them all in a single pile, face-down. 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your group, each player will take a turn to take a card from the top of the pile.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show your card to anyone else! And don’t say the word!</a:t>
            </a:r>
          </a:p>
          <a:p>
            <a:endParaRPr lang="en-GB" sz="2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Then you have to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describe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draw               </a:t>
            </a: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 </a:t>
            </a:r>
            <a: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 out             </a:t>
            </a:r>
            <a:br>
              <a:rPr lang="en-GB" sz="2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word on your card. 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you don’t know the word, that’s fine – just put it to the bottom of the pile and take another one!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0E2092-1005-40B6-8765-D3BAAC777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579" t="41427" r="41946" b="38864"/>
          <a:stretch/>
        </p:blipFill>
        <p:spPr>
          <a:xfrm>
            <a:off x="4177145" y="4428362"/>
            <a:ext cx="966356" cy="6922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8E15AC-6891-4C5A-A74C-8C17B5F03E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702" t="42037" r="14210" b="39389"/>
          <a:stretch/>
        </p:blipFill>
        <p:spPr>
          <a:xfrm>
            <a:off x="9066068" y="4465617"/>
            <a:ext cx="883229" cy="6550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275A3FC-FEDF-4BB4-BA60-A497A22CD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3" t="41958" r="70462" b="38916"/>
          <a:stretch/>
        </p:blipFill>
        <p:spPr>
          <a:xfrm>
            <a:off x="6265717" y="4428362"/>
            <a:ext cx="966356" cy="67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7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play </a:t>
            </a:r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EMOTIONOLOGY</a:t>
            </a:r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The Game of Feelings!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3C4E7BF-830A-4235-A6B7-04102FDC5762}"/>
              </a:ext>
            </a:extLst>
          </p:cNvPr>
          <p:cNvSpPr txBox="1"/>
          <p:nvPr/>
        </p:nvSpPr>
        <p:spPr>
          <a:xfrm>
            <a:off x="1005840" y="1617026"/>
            <a:ext cx="9410369" cy="5139869"/>
          </a:xfrm>
          <a:prstGeom prst="rect">
            <a:avLst/>
          </a:prstGeom>
          <a:solidFill>
            <a:srgbClr val="B4C7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an emotion is guessed correctly, it’s the next person’s turn to take a card and have a go.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32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Ready to play?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your teacher says ‘Go!’ you will have </a:t>
            </a:r>
            <a:r>
              <a:rPr lang="en-GB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five minutes </a:t>
            </a: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guess as many emotion words as possible. 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40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Go!!</a:t>
            </a:r>
          </a:p>
        </p:txBody>
      </p:sp>
    </p:spTree>
    <p:extLst>
      <p:ext uri="{BB962C8B-B14F-4D97-AF65-F5344CB8AC3E}">
        <p14:creationId xmlns:p14="http://schemas.microsoft.com/office/powerpoint/2010/main" val="2708447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play </a:t>
            </a:r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EMOTIONOLOGY</a:t>
            </a:r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The Game of Feelings!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74C6C82-379A-4E29-AA03-932BC4BF8A83}"/>
              </a:ext>
            </a:extLst>
          </p:cNvPr>
          <p:cNvSpPr txBox="1"/>
          <p:nvPr/>
        </p:nvSpPr>
        <p:spPr>
          <a:xfrm>
            <a:off x="1887395" y="1747913"/>
            <a:ext cx="7647258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group guessed the most emotion words?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Were some particularly tricky?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 it easier to describe, draw, or act out the emotions?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4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quizzes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14056542-975A-485A-ADAC-83A526EDFC89}"/>
              </a:ext>
            </a:extLst>
          </p:cNvPr>
          <p:cNvSpPr txBox="1"/>
          <p:nvPr/>
        </p:nvSpPr>
        <p:spPr>
          <a:xfrm>
            <a:off x="3282438" y="2219602"/>
            <a:ext cx="5133109" cy="3354765"/>
          </a:xfrm>
          <a:prstGeom prst="rect">
            <a:avLst/>
          </a:prstGeom>
          <a:solidFill>
            <a:srgbClr val="B4C7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you have finished the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32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Emotions</a:t>
            </a: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lessons, it is time to take two final quizzes to see what new words and feelings you have learned!</a:t>
            </a:r>
          </a:p>
        </p:txBody>
      </p:sp>
      <p:pic>
        <p:nvPicPr>
          <p:cNvPr id="7" name="Picture 2" descr="lots of emojis&quot; Poster by EmojiShirts106 | Redbubble">
            <a:extLst>
              <a:ext uri="{FF2B5EF4-FFF2-40B4-BE49-F238E27FC236}">
                <a16:creationId xmlns:a16="http://schemas.microsoft.com/office/drawing/2014/main" id="{E1B7A1C9-DC9F-4494-8C0C-F4F39D940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1" y="2219602"/>
            <a:ext cx="1890868" cy="335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lots of emojis&quot; Poster by EmojiShirts106 | Redbubble">
            <a:extLst>
              <a:ext uri="{FF2B5EF4-FFF2-40B4-BE49-F238E27FC236}">
                <a16:creationId xmlns:a16="http://schemas.microsoft.com/office/drawing/2014/main" id="{8A3D6071-FF48-4C41-AC91-5F0854574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276" y="2219602"/>
            <a:ext cx="1890868" cy="335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716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85A85C-300E-D241-84E3-349C5B029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GB" sz="37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That’s What Friends Are For</a:t>
            </a:r>
            <a:endParaRPr lang="en-GB" sz="3700" dirty="0">
              <a:solidFill>
                <a:srgbClr val="00206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95A9D-8780-7E4C-A820-08956FEEA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you seen </a:t>
            </a:r>
            <a:r>
              <a:rPr lang="en-GB" sz="2000" b="1" i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Jungle Book? </a:t>
            </a:r>
            <a:r>
              <a:rPr lang="en-GB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Put your hand up if you have!</a:t>
            </a:r>
          </a:p>
          <a:p>
            <a:pPr marL="0" indent="0">
              <a:buNone/>
            </a:pPr>
            <a:endParaRPr lang="en-GB" sz="2000" b="1" i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We’re going to watch a short clip from the original Disney film. </a:t>
            </a:r>
          </a:p>
          <a:p>
            <a:pPr marL="0" indent="0">
              <a:buNone/>
            </a:pPr>
            <a:endParaRPr lang="en-GB" sz="20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Listen out for all the things friends do for each other.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nting of a person&#10;&#10;Description automatically generated">
            <a:extLst>
              <a:ext uri="{FF2B5EF4-FFF2-40B4-BE49-F238E27FC236}">
                <a16:creationId xmlns:a16="http://schemas.microsoft.com/office/drawing/2014/main" id="{8083448F-A358-7143-9577-0A9C053A2B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62" r="15979" b="-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0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Conclusions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CE0DC4-295F-4128-9668-74F70AC54988}"/>
              </a:ext>
            </a:extLst>
          </p:cNvPr>
          <p:cNvSpPr txBox="1"/>
          <p:nvPr/>
        </p:nvSpPr>
        <p:spPr>
          <a:xfrm>
            <a:off x="922756" y="2072601"/>
            <a:ext cx="10346485" cy="3738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hope the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Emotions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lessons have been fun and informative!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have seen that there are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hundreds of different emotions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 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can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express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them in words, actions, music, movement, colours and images.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05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BAB7-40B2-DA4A-89FF-3E0811820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97" y="609386"/>
            <a:ext cx="11609205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Conclusions</a:t>
            </a:r>
            <a:b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5BBED6-08C6-354D-B685-DCC998E28EC7}"/>
              </a:ext>
            </a:extLst>
          </p:cNvPr>
          <p:cNvCxnSpPr>
            <a:cxnSpLocks/>
          </p:cNvCxnSpPr>
          <p:nvPr/>
        </p:nvCxnSpPr>
        <p:spPr>
          <a:xfrm>
            <a:off x="1005840" y="1536192"/>
            <a:ext cx="9410369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FCE0DC4-295F-4128-9668-74F70AC54988}"/>
              </a:ext>
            </a:extLst>
          </p:cNvPr>
          <p:cNvSpPr txBox="1"/>
          <p:nvPr/>
        </p:nvSpPr>
        <p:spPr>
          <a:xfrm>
            <a:off x="834267" y="2172347"/>
            <a:ext cx="10523465" cy="3373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happy life is full of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laughter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joy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and, and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friendship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…but there’s room for other emotions too, like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sadness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worry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which we will all sometimes feel. 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to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name our feelings 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help us celebrate them… </a:t>
            </a:r>
            <a:b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also to control and understand them.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33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5">
            <a:extLst>
              <a:ext uri="{FF2B5EF4-FFF2-40B4-BE49-F238E27FC236}">
                <a16:creationId xmlns:a16="http://schemas.microsoft.com/office/drawing/2014/main" id="{6EFFF4A2-EB01-4738-9824-8D9A72A51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🙏 Person with Folded Hands Emoji">
            <a:extLst>
              <a:ext uri="{FF2B5EF4-FFF2-40B4-BE49-F238E27FC236}">
                <a16:creationId xmlns:a16="http://schemas.microsoft.com/office/drawing/2014/main" id="{C3FBD59D-1DA1-4951-8DF5-29C1FA554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4" r="-2" b="6467"/>
          <a:stretch/>
        </p:blipFill>
        <p:spPr bwMode="auto">
          <a:xfrm>
            <a:off x="181568" y="1495149"/>
            <a:ext cx="401838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68C4B9CC-82A1-4221-9394-AF27A95D7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4" r="2" b="18779"/>
          <a:stretch/>
        </p:blipFill>
        <p:spPr bwMode="auto">
          <a:xfrm>
            <a:off x="4417896" y="1495149"/>
            <a:ext cx="4019521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5870A1-7A8D-47C3-92DA-E7D02C1A89F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55361" y="1402684"/>
            <a:ext cx="3085843" cy="2026316"/>
          </a:xfrm>
          <a:prstGeom prst="rect">
            <a:avLst/>
          </a:prstGeom>
          <a:noFill/>
        </p:spPr>
      </p:pic>
      <p:sp>
        <p:nvSpPr>
          <p:cNvPr id="7176" name="Rectangle 77">
            <a:extLst>
              <a:ext uri="{FF2B5EF4-FFF2-40B4-BE49-F238E27FC236}">
                <a16:creationId xmlns:a16="http://schemas.microsoft.com/office/drawing/2014/main" id="{23D97D8B-CFC5-431A-AA32-93C4522A6E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33674"/>
            <a:ext cx="12192000" cy="2624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B70F27-C417-4E6B-AD1E-0010BA01F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973" y="4588215"/>
            <a:ext cx="10392770" cy="1533371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Thank-you for completing these lessons!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now a </a:t>
            </a:r>
            <a:r>
              <a:rPr lang="en-GB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certified emotional expert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Congratulations!</a:t>
            </a:r>
          </a:p>
        </p:txBody>
      </p:sp>
      <p:grpSp>
        <p:nvGrpSpPr>
          <p:cNvPr id="7177" name="Group 79">
            <a:extLst>
              <a:ext uri="{FF2B5EF4-FFF2-40B4-BE49-F238E27FC236}">
                <a16:creationId xmlns:a16="http://schemas.microsoft.com/office/drawing/2014/main" id="{F91EAA54-AC0A-4AEF-ACE5-B1DD3DC8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08171" y="4821439"/>
            <a:ext cx="1128382" cy="847206"/>
            <a:chOff x="8183879" y="1000124"/>
            <a:chExt cx="1562267" cy="1172973"/>
          </a:xfrm>
        </p:grpSpPr>
        <p:sp>
          <p:nvSpPr>
            <p:cNvPr id="81" name="Freeform 5">
              <a:extLst>
                <a:ext uri="{FF2B5EF4-FFF2-40B4-BE49-F238E27FC236}">
                  <a16:creationId xmlns:a16="http://schemas.microsoft.com/office/drawing/2014/main" id="{57EE6F04-B543-44E1-BA29-3DD44C5AED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78" name="Freeform 5">
              <a:extLst>
                <a:ext uri="{FF2B5EF4-FFF2-40B4-BE49-F238E27FC236}">
                  <a16:creationId xmlns:a16="http://schemas.microsoft.com/office/drawing/2014/main" id="{D5559A4F-CFAC-4ECC-B04A-670D559B9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4405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BCA78-E342-384D-8CDF-5DCCD54AB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he Jungle Book That's What Friends Are For Song.mp4" descr="The Jungle Book That's What Friends Are For Song.mp4">
            <a:hlinkClick r:id="" action="ppaction://media"/>
            <a:extLst>
              <a:ext uri="{FF2B5EF4-FFF2-40B4-BE49-F238E27FC236}">
                <a16:creationId xmlns:a16="http://schemas.microsoft.com/office/drawing/2014/main" id="{5C3670D8-89C5-1B42-BE6C-A76EB4CD25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6813" y="652463"/>
            <a:ext cx="9856787" cy="5553075"/>
          </a:xfrm>
        </p:spPr>
      </p:pic>
    </p:spTree>
    <p:extLst>
      <p:ext uri="{BB962C8B-B14F-4D97-AF65-F5344CB8AC3E}">
        <p14:creationId xmlns:p14="http://schemas.microsoft.com/office/powerpoint/2010/main" val="23552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EF763-9718-40F8-BF12-2DE28AB37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9780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That’s What Friends Are For</a:t>
            </a:r>
            <a:endParaRPr lang="en-GB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163216" y="1295916"/>
            <a:ext cx="405149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30847" y="1824843"/>
            <a:ext cx="4965153" cy="4278094"/>
          </a:xfrm>
          <a:prstGeom prst="rect">
            <a:avLst/>
          </a:prstGeom>
          <a:solidFill>
            <a:srgbClr val="B4C7E7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it’s your turn!</a:t>
            </a:r>
            <a:b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GB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Look at your lyric sheet.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you </a:t>
            </a:r>
            <a:r>
              <a:rPr lang="en-GB" sz="3200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underline</a:t>
            </a:r>
            <a:r>
              <a:rPr lang="en-GB" sz="3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all the things in the song that friends do for each other? </a:t>
            </a:r>
          </a:p>
          <a:p>
            <a:pPr algn="ctr"/>
            <a:endParaRPr lang="en-GB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1600" dirty="0"/>
          </a:p>
        </p:txBody>
      </p:sp>
      <p:pic>
        <p:nvPicPr>
          <p:cNvPr id="10" name="Picture 9" descr="A painting of a person&#10;&#10;Description automatically generated">
            <a:extLst>
              <a:ext uri="{FF2B5EF4-FFF2-40B4-BE49-F238E27FC236}">
                <a16:creationId xmlns:a16="http://schemas.microsoft.com/office/drawing/2014/main" id="{529C853E-83B4-EF4F-B21C-3A19CBED16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62" r="15979" b="-2"/>
          <a:stretch/>
        </p:blipFill>
        <p:spPr>
          <a:xfrm>
            <a:off x="6971514" y="1516805"/>
            <a:ext cx="4748398" cy="489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81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D7D7B0-EA7A-9048-8B25-89DE20B41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47" y="442560"/>
            <a:ext cx="424900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Survival of the Friendliest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1F700-B894-A644-A3B5-81E71F173D83}"/>
              </a:ext>
            </a:extLst>
          </p:cNvPr>
          <p:cNvSpPr txBox="1"/>
          <p:nvPr/>
        </p:nvSpPr>
        <p:spPr>
          <a:xfrm>
            <a:off x="210131" y="1905775"/>
            <a:ext cx="6210222" cy="50947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57150">
              <a:lnSpc>
                <a:spcPct val="120000"/>
              </a:lnSpc>
              <a:spcAft>
                <a:spcPts val="600"/>
              </a:spcAft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"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Humans and primates (apes) have very big brains compared to other animals.</a:t>
            </a:r>
          </a:p>
          <a:p>
            <a:pPr marL="57150">
              <a:lnSpc>
                <a:spcPct val="120000"/>
              </a:lnSpc>
              <a:spcAft>
                <a:spcPts val="600"/>
              </a:spcAft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">
              <a:lnSpc>
                <a:spcPct val="120000"/>
              </a:lnSpc>
              <a:spcAft>
                <a:spcPts val="600"/>
              </a:spcAft>
            </a:pP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can suggest why?</a:t>
            </a:r>
          </a:p>
          <a:p>
            <a:pPr marL="57150">
              <a:lnSpc>
                <a:spcPct val="120000"/>
              </a:lnSpc>
              <a:spcAft>
                <a:spcPts val="600"/>
              </a:spcAft>
            </a:pP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">
              <a:lnSpc>
                <a:spcPct val="120000"/>
              </a:lnSpc>
              <a:spcAft>
                <a:spcPts val="600"/>
              </a:spcAft>
            </a:pPr>
            <a:r>
              <a:rPr lang="en-US" sz="2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Scientists say:</a:t>
            </a:r>
          </a:p>
          <a:p>
            <a:pPr marL="57150">
              <a:lnSpc>
                <a:spcPct val="120000"/>
              </a:lnSpc>
              <a:spcAft>
                <a:spcPts val="600"/>
              </a:spcAft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0005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Humans and primates are very social animals, who live in groups of family and friends. </a:t>
            </a:r>
          </a:p>
          <a:p>
            <a:pPr marL="40005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0005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relationships need a lot of brainpower! Over time, this has led humans to develop their big brains. </a:t>
            </a:r>
          </a:p>
          <a:p>
            <a:pPr marL="57150">
              <a:lnSpc>
                <a:spcPct val="120000"/>
              </a:lnSpc>
              <a:spcAft>
                <a:spcPts val="600"/>
              </a:spcAft>
            </a:pP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86541C6-61B1-4DAA-B57A-EAF3F24F0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3310" y="1"/>
            <a:ext cx="6488456" cy="3036711"/>
          </a:xfrm>
          <a:custGeom>
            <a:avLst/>
            <a:gdLst>
              <a:gd name="connsiteX0" fmla="*/ 0 w 6488456"/>
              <a:gd name="connsiteY0" fmla="*/ 0 h 3036711"/>
              <a:gd name="connsiteX1" fmla="*/ 6488456 w 6488456"/>
              <a:gd name="connsiteY1" fmla="*/ 0 h 3036711"/>
              <a:gd name="connsiteX2" fmla="*/ 6482686 w 6488456"/>
              <a:gd name="connsiteY2" fmla="*/ 114279 h 3036711"/>
              <a:gd name="connsiteX3" fmla="*/ 3244228 w 6488456"/>
              <a:gd name="connsiteY3" fmla="*/ 3036711 h 3036711"/>
              <a:gd name="connsiteX4" fmla="*/ 5771 w 6488456"/>
              <a:gd name="connsiteY4" fmla="*/ 114279 h 3036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8456" h="3036711">
                <a:moveTo>
                  <a:pt x="0" y="0"/>
                </a:moveTo>
                <a:lnTo>
                  <a:pt x="6488456" y="0"/>
                </a:lnTo>
                <a:lnTo>
                  <a:pt x="6482686" y="114279"/>
                </a:lnTo>
                <a:cubicBezTo>
                  <a:pt x="6315984" y="1755766"/>
                  <a:pt x="4929697" y="3036711"/>
                  <a:pt x="3244228" y="3036711"/>
                </a:cubicBezTo>
                <a:cubicBezTo>
                  <a:pt x="1558760" y="3036711"/>
                  <a:pt x="172473" y="1755766"/>
                  <a:pt x="5771" y="11427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4458BFB-72A3-BD4E-B177-0557A7949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20"/>
          <a:stretch/>
        </p:blipFill>
        <p:spPr>
          <a:xfrm>
            <a:off x="5142944" y="3"/>
            <a:ext cx="6069184" cy="2839783"/>
          </a:xfrm>
          <a:custGeom>
            <a:avLst/>
            <a:gdLst/>
            <a:ahLst/>
            <a:cxnLst/>
            <a:rect l="l" t="t" r="r" b="b"/>
            <a:pathLst>
              <a:path w="6069184" h="2839783">
                <a:moveTo>
                  <a:pt x="0" y="0"/>
                </a:moveTo>
                <a:lnTo>
                  <a:pt x="6069184" y="0"/>
                </a:lnTo>
                <a:lnTo>
                  <a:pt x="6063823" y="106160"/>
                </a:lnTo>
                <a:cubicBezTo>
                  <a:pt x="5907891" y="1641596"/>
                  <a:pt x="4611168" y="2839783"/>
                  <a:pt x="3034592" y="2839783"/>
                </a:cubicBezTo>
                <a:cubicBezTo>
                  <a:pt x="1458016" y="2839783"/>
                  <a:pt x="161292" y="1641596"/>
                  <a:pt x="5360" y="106160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1750011-2006-46BB-AFDE-C6E461752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93989" y="2900758"/>
            <a:ext cx="5198011" cy="3957242"/>
          </a:xfrm>
          <a:custGeom>
            <a:avLst/>
            <a:gdLst>
              <a:gd name="connsiteX0" fmla="*/ 1942747 w 5198011"/>
              <a:gd name="connsiteY0" fmla="*/ 0 h 3957242"/>
              <a:gd name="connsiteX1" fmla="*/ 5198011 w 5198011"/>
              <a:gd name="connsiteY1" fmla="*/ 3255264 h 3957242"/>
              <a:gd name="connsiteX2" fmla="*/ 5131876 w 5198011"/>
              <a:gd name="connsiteY2" fmla="*/ 3911314 h 3957242"/>
              <a:gd name="connsiteX3" fmla="*/ 5120066 w 5198011"/>
              <a:gd name="connsiteY3" fmla="*/ 3957242 h 3957242"/>
              <a:gd name="connsiteX4" fmla="*/ 0 w 5198011"/>
              <a:gd name="connsiteY4" fmla="*/ 3957242 h 3957242"/>
              <a:gd name="connsiteX5" fmla="*/ 0 w 5198011"/>
              <a:gd name="connsiteY5" fmla="*/ 647700 h 3957242"/>
              <a:gd name="connsiteX6" fmla="*/ 122698 w 5198011"/>
              <a:gd name="connsiteY6" fmla="*/ 555948 h 3957242"/>
              <a:gd name="connsiteX7" fmla="*/ 1942747 w 5198011"/>
              <a:gd name="connsiteY7" fmla="*/ 0 h 39572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8011" h="3957242">
                <a:moveTo>
                  <a:pt x="1942747" y="0"/>
                </a:moveTo>
                <a:cubicBezTo>
                  <a:pt x="3740580" y="0"/>
                  <a:pt x="5198011" y="1457431"/>
                  <a:pt x="5198011" y="3255264"/>
                </a:cubicBezTo>
                <a:cubicBezTo>
                  <a:pt x="5198011" y="3479993"/>
                  <a:pt x="5175239" y="3699404"/>
                  <a:pt x="5131876" y="3911314"/>
                </a:cubicBezTo>
                <a:lnTo>
                  <a:pt x="5120066" y="3957242"/>
                </a:lnTo>
                <a:lnTo>
                  <a:pt x="0" y="3957242"/>
                </a:lnTo>
                <a:lnTo>
                  <a:pt x="0" y="647700"/>
                </a:lnTo>
                <a:lnTo>
                  <a:pt x="122698" y="555948"/>
                </a:lnTo>
                <a:cubicBezTo>
                  <a:pt x="642241" y="204951"/>
                  <a:pt x="1268560" y="0"/>
                  <a:pt x="1942747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3DA41D-7561-5C40-933F-15D25FD8BD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89" r="1570" b="-1"/>
          <a:stretch/>
        </p:blipFill>
        <p:spPr>
          <a:xfrm>
            <a:off x="7190587" y="3124784"/>
            <a:ext cx="5001415" cy="3733214"/>
          </a:xfrm>
          <a:custGeom>
            <a:avLst/>
            <a:gdLst/>
            <a:ahLst/>
            <a:cxnLst/>
            <a:rect l="l" t="t" r="r" b="b"/>
            <a:pathLst>
              <a:path w="5001415" h="3733214">
                <a:moveTo>
                  <a:pt x="3044952" y="0"/>
                </a:moveTo>
                <a:cubicBezTo>
                  <a:pt x="3780687" y="0"/>
                  <a:pt x="4455477" y="260939"/>
                  <a:pt x="4981824" y="695319"/>
                </a:cubicBezTo>
                <a:lnTo>
                  <a:pt x="5001415" y="713124"/>
                </a:lnTo>
                <a:lnTo>
                  <a:pt x="5001415" y="3733214"/>
                </a:lnTo>
                <a:lnTo>
                  <a:pt x="81043" y="3733214"/>
                </a:lnTo>
                <a:lnTo>
                  <a:pt x="61862" y="3658617"/>
                </a:lnTo>
                <a:cubicBezTo>
                  <a:pt x="21301" y="3460397"/>
                  <a:pt x="0" y="3255162"/>
                  <a:pt x="0" y="3044952"/>
                </a:cubicBezTo>
                <a:cubicBezTo>
                  <a:pt x="0" y="1363271"/>
                  <a:pt x="1363271" y="0"/>
                  <a:pt x="3044952" y="0"/>
                </a:cubicBezTo>
                <a:close/>
              </a:path>
            </a:pathLst>
          </a:cu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2347E8-31DD-2B43-84B2-E5BF475AB1C2}"/>
              </a:ext>
            </a:extLst>
          </p:cNvPr>
          <p:cNvCxnSpPr/>
          <p:nvPr/>
        </p:nvCxnSpPr>
        <p:spPr>
          <a:xfrm flipH="1">
            <a:off x="510271" y="1905775"/>
            <a:ext cx="394575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391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6324-0DB1-2B4B-B85E-1F4697E43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Famous Friendships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E0A776-6585-B640-943A-4606ACB2E0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28"/>
          <a:stretch/>
        </p:blipFill>
        <p:spPr>
          <a:xfrm>
            <a:off x="4181719" y="4622244"/>
            <a:ext cx="1855808" cy="2160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26DBE3-37A0-0042-BB27-16B7C3805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61" y="1429698"/>
            <a:ext cx="5743066" cy="3087040"/>
          </a:xfrm>
          <a:prstGeom prst="rect">
            <a:avLst/>
          </a:prstGeom>
        </p:spPr>
      </p:pic>
      <p:pic>
        <p:nvPicPr>
          <p:cNvPr id="5" name="Picture 4" descr="Disney plans to bring Elsa and Anna back to the big screen in a sequel to Frozen. Disney ">
            <a:extLst>
              <a:ext uri="{FF2B5EF4-FFF2-40B4-BE49-F238E27FC236}">
                <a16:creationId xmlns:a16="http://schemas.microsoft.com/office/drawing/2014/main" id="{28C73A91-9439-A649-9ED1-FEBC726ACDC0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96" y="4603432"/>
            <a:ext cx="3841750" cy="216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0999E1-45AD-4F46-9368-FB07E7842F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475" y="1429698"/>
            <a:ext cx="3059387" cy="5334004"/>
          </a:xfrm>
          <a:prstGeom prst="rect">
            <a:avLst/>
          </a:prstGeom>
        </p:spPr>
      </p:pic>
      <p:pic>
        <p:nvPicPr>
          <p:cNvPr id="10" name="Picture 9" descr="Image result for ratatouille and chef">
            <a:extLst>
              <a:ext uri="{FF2B5EF4-FFF2-40B4-BE49-F238E27FC236}">
                <a16:creationId xmlns:a16="http://schemas.microsoft.com/office/drawing/2014/main" id="{0131309E-04B2-6146-9B40-3A7F3FE673AD}"/>
              </a:ext>
            </a:extLst>
          </p:cNvPr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0810" y="1429698"/>
            <a:ext cx="2566729" cy="2740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large blue hat&#10;&#10;Description automatically generated">
            <a:extLst>
              <a:ext uri="{FF2B5EF4-FFF2-40B4-BE49-F238E27FC236}">
                <a16:creationId xmlns:a16="http://schemas.microsoft.com/office/drawing/2014/main" id="{CF7952E8-6F6A-0048-9E79-C1F22EEF5B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" r="25557" b="13847"/>
          <a:stretch/>
        </p:blipFill>
        <p:spPr>
          <a:xfrm>
            <a:off x="9330810" y="4318000"/>
            <a:ext cx="2579694" cy="246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15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D27E0-B326-3E49-BE26-6D90D3F03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makes a good friend?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D7D397-1F32-034F-8905-5304AC535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8288"/>
            <a:ext cx="2553675" cy="44523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F59D85-0A84-ED46-A418-F6B32CAD6BB6}"/>
              </a:ext>
            </a:extLst>
          </p:cNvPr>
          <p:cNvSpPr txBox="1"/>
          <p:nvPr/>
        </p:nvSpPr>
        <p:spPr>
          <a:xfrm>
            <a:off x="4134337" y="2505670"/>
            <a:ext cx="6477000" cy="2585323"/>
          </a:xfrm>
          <a:prstGeom prst="rect">
            <a:avLst/>
          </a:prstGeom>
          <a:solidFill>
            <a:srgbClr val="B4C7E7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words would you use to describe a good friend? 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does a good friend act?</a:t>
            </a:r>
          </a:p>
          <a:p>
            <a:pPr algn="ctr"/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 with your partner for </a:t>
            </a:r>
            <a:r>
              <a:rPr lang="en-GB" sz="24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mins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563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57C25-7575-484E-88C4-F2B6113D4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makes a good friend?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BCA73E-83D7-C64A-BDC4-808E99051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8288"/>
            <a:ext cx="2553675" cy="44523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0554DD-DF51-E24C-A946-F623045C790D}"/>
              </a:ext>
            </a:extLst>
          </p:cNvPr>
          <p:cNvSpPr/>
          <p:nvPr/>
        </p:nvSpPr>
        <p:spPr>
          <a:xfrm>
            <a:off x="3779520" y="1840091"/>
            <a:ext cx="808939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Now it’s your turn!</a:t>
            </a:r>
          </a:p>
          <a:p>
            <a:endParaRPr lang="en-GB" sz="24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a look at your ‘friendly adjectives’ worksheet. </a:t>
            </a:r>
          </a:p>
          <a:p>
            <a:pPr algn="ctr"/>
            <a:endParaRPr lang="en-GB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Put a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tick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next to </a:t>
            </a:r>
            <a:r>
              <a:rPr lang="en-GB" sz="28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three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that you think are important</a:t>
            </a:r>
          </a:p>
          <a:p>
            <a:pPr algn="ctr"/>
            <a:endParaRPr lang="en-GB" sz="28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Put a </a:t>
            </a:r>
            <a:r>
              <a:rPr lang="en-GB" sz="2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 mark 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next to </a:t>
            </a:r>
            <a:r>
              <a:rPr lang="en-GB" sz="2800" b="1" u="sng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three</a:t>
            </a:r>
            <a:r>
              <a:rPr lang="en-GB" sz="28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words you haven’t seen before. </a:t>
            </a:r>
          </a:p>
        </p:txBody>
      </p:sp>
    </p:spTree>
    <p:extLst>
      <p:ext uri="{BB962C8B-B14F-4D97-AF65-F5344CB8AC3E}">
        <p14:creationId xmlns:p14="http://schemas.microsoft.com/office/powerpoint/2010/main" val="8387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1267</Words>
  <Application>Microsoft Office PowerPoint</Application>
  <PresentationFormat>Widescreen</PresentationFormat>
  <Paragraphs>187</Paragraphs>
  <Slides>32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Tahoma</vt:lpstr>
      <vt:lpstr>Office Theme</vt:lpstr>
      <vt:lpstr>Developing Emotions  Unit 6  Friendship  </vt:lpstr>
      <vt:lpstr>Lesson 1. That’s What Friends Are For  </vt:lpstr>
      <vt:lpstr>That’s What Friends Are For</vt:lpstr>
      <vt:lpstr>PowerPoint Presentation</vt:lpstr>
      <vt:lpstr>That’s What Friends Are For</vt:lpstr>
      <vt:lpstr>Survival of the Friendliest </vt:lpstr>
      <vt:lpstr>Some Famous Friendships</vt:lpstr>
      <vt:lpstr>What makes a good friend?</vt:lpstr>
      <vt:lpstr>What makes a good friend?</vt:lpstr>
      <vt:lpstr>A recipe for friendship</vt:lpstr>
      <vt:lpstr>Developing Emotions  Unit 6  Friendship  </vt:lpstr>
      <vt:lpstr>Lesson 2. Friend Book </vt:lpstr>
      <vt:lpstr>Proverbs </vt:lpstr>
      <vt:lpstr>Proverbs </vt:lpstr>
      <vt:lpstr>Friendship Proverbs </vt:lpstr>
      <vt:lpstr>Friendship Proverbs </vt:lpstr>
      <vt:lpstr>Album Amicorum (‘a book of friends’)</vt:lpstr>
      <vt:lpstr>Album Amicorum (a ‘book of friends’)</vt:lpstr>
      <vt:lpstr>Album Amicorum (a ‘book of friends’)</vt:lpstr>
      <vt:lpstr>Album Amicorum (a ‘book of friends’) </vt:lpstr>
      <vt:lpstr>‘You’ve got a friend in me’ </vt:lpstr>
      <vt:lpstr>Developing Emotions  Unit 6  Friendship  </vt:lpstr>
      <vt:lpstr>Lesson 3. Developing Emotions </vt:lpstr>
      <vt:lpstr>Let’s play EMOTIONOLOGY – The Game of Feelings! </vt:lpstr>
      <vt:lpstr>Let’s play EMOTIONOLOGY – The Game of Feelings! </vt:lpstr>
      <vt:lpstr>Let’s play EMOTIONOLOGY – The Game of Feelings! </vt:lpstr>
      <vt:lpstr>Let’s play EMOTIONOLOGY – The Game of Feelings! </vt:lpstr>
      <vt:lpstr>Let’s play EMOTIONOLOGY – The Game of Feelings! </vt:lpstr>
      <vt:lpstr>Final quizzes </vt:lpstr>
      <vt:lpstr>Conclusions </vt:lpstr>
      <vt:lpstr>Conclusions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Emotions  Unit 6  Friendship</dc:title>
  <dc:creator>Thomas Dixon</dc:creator>
  <cp:lastModifiedBy>Thomas Dixon</cp:lastModifiedBy>
  <cp:revision>8</cp:revision>
  <dcterms:created xsi:type="dcterms:W3CDTF">2020-04-01T07:50:43Z</dcterms:created>
  <dcterms:modified xsi:type="dcterms:W3CDTF">2020-04-05T08:01:41Z</dcterms:modified>
</cp:coreProperties>
</file>